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59" r:id="rId2"/>
    <p:sldId id="693" r:id="rId3"/>
    <p:sldId id="695" r:id="rId4"/>
    <p:sldId id="688" r:id="rId5"/>
    <p:sldId id="631" r:id="rId6"/>
    <p:sldId id="660" r:id="rId7"/>
    <p:sldId id="677" r:id="rId8"/>
    <p:sldId id="633" r:id="rId9"/>
    <p:sldId id="678" r:id="rId10"/>
    <p:sldId id="679" r:id="rId11"/>
    <p:sldId id="637" r:id="rId12"/>
    <p:sldId id="641" r:id="rId13"/>
    <p:sldId id="669" r:id="rId14"/>
    <p:sldId id="639" r:id="rId15"/>
    <p:sldId id="634" r:id="rId16"/>
    <p:sldId id="636" r:id="rId17"/>
    <p:sldId id="683" r:id="rId18"/>
    <p:sldId id="689" r:id="rId19"/>
    <p:sldId id="467" r:id="rId20"/>
  </p:sldIdLst>
  <p:sldSz cx="10693400" cy="7561263"/>
  <p:notesSz cx="9856788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58E"/>
    <a:srgbClr val="ECF7FD"/>
    <a:srgbClr val="C8DEEC"/>
    <a:srgbClr val="9A0015"/>
    <a:srgbClr val="00437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4" autoAdjust="0"/>
    <p:restoredTop sz="95338" autoAdjust="0"/>
  </p:normalViewPr>
  <p:slideViewPr>
    <p:cSldViewPr>
      <p:cViewPr varScale="1">
        <p:scale>
          <a:sx n="97" d="100"/>
          <a:sy n="97" d="100"/>
        </p:scale>
        <p:origin x="-1662" y="-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3238" y="0"/>
            <a:ext cx="4271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1663" y="504825"/>
            <a:ext cx="3573462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3198813"/>
            <a:ext cx="78851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71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6397625"/>
            <a:ext cx="4271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1EE92C70-E77B-4913-9B2D-F33C06D1E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E759BF0-65A5-429D-B880-A9394D5C4DE0}" type="slidenum">
              <a:rPr lang="ru-RU" altLang="ru-RU" smtClean="0"/>
              <a:pPr defTabSz="912813"/>
              <a:t>1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altLang="ru-RU" smtClean="0"/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92C70-E77B-4913-9B2D-F33C06D1E59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4450" y="809625"/>
            <a:ext cx="2362200" cy="6391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809625"/>
            <a:ext cx="6935787" cy="6391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263" y="1439863"/>
            <a:ext cx="4648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863" y="1439863"/>
            <a:ext cx="4649787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шапка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918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439863"/>
            <a:ext cx="94503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809625"/>
            <a:ext cx="94503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+mj-lt"/>
          <a:ea typeface="+mj-ea"/>
          <a:cs typeface="+mj-cs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2400" b="1">
          <a:solidFill>
            <a:srgbClr val="9A0015"/>
          </a:solidFill>
          <a:latin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78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378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378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378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378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378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378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378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37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esy.ru/scada-infinity/library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sy.ru/scada-infinity.asp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838" y="2339975"/>
            <a:ext cx="10036175" cy="2476500"/>
          </a:xfrm>
        </p:spPr>
        <p:txBody>
          <a:bodyPr/>
          <a:lstStyle/>
          <a:p>
            <a:pPr algn="ctr"/>
            <a:r>
              <a:rPr lang="ru-RU" altLang="ru-RU" sz="4000" b="0" dirty="0" smtClean="0"/>
              <a:t> </a:t>
            </a:r>
            <a:r>
              <a:rPr lang="en-US" altLang="ru-RU" sz="4000" dirty="0" smtClean="0">
                <a:solidFill>
                  <a:srgbClr val="00458E"/>
                </a:solidFill>
              </a:rPr>
              <a:t>SCADA Infinity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2800" b="0" dirty="0" smtClean="0">
                <a:solidFill>
                  <a:schemeClr val="tx1"/>
                </a:solidFill>
              </a:rPr>
              <a:t>программный комплекс для разработки и исполнения SCADA-систем</a:t>
            </a:r>
            <a:endParaRPr lang="ru-RU" altLang="ru-RU" dirty="0" smtClean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021388" y="6030913"/>
            <a:ext cx="4140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altLang="ru-RU" sz="2400" baseline="0" dirty="0">
                <a:solidFill>
                  <a:srgbClr val="004378"/>
                </a:solidFill>
                <a:cs typeface="Arial" charset="0"/>
              </a:rPr>
              <a:t>Сделано в России,</a:t>
            </a:r>
          </a:p>
          <a:p>
            <a:pPr algn="r"/>
            <a:r>
              <a:rPr lang="ru-RU" altLang="ru-RU" sz="2400" baseline="0" dirty="0" smtClean="0">
                <a:solidFill>
                  <a:srgbClr val="004378"/>
                </a:solidFill>
                <a:cs typeface="Arial" charset="0"/>
              </a:rPr>
              <a:t>АО </a:t>
            </a:r>
            <a:r>
              <a:rPr lang="ru-RU" altLang="ru-RU" sz="2400" baseline="0" dirty="0">
                <a:solidFill>
                  <a:srgbClr val="004378"/>
                </a:solidFill>
                <a:cs typeface="Arial" charset="0"/>
              </a:rPr>
              <a:t>«</a:t>
            </a:r>
            <a:r>
              <a:rPr lang="ru-RU" altLang="ru-RU" sz="2400" b="1" baseline="0" dirty="0" err="1">
                <a:solidFill>
                  <a:srgbClr val="004378"/>
                </a:solidFill>
                <a:cs typeface="Arial" charset="0"/>
              </a:rPr>
              <a:t>ЭлеСи</a:t>
            </a:r>
            <a:r>
              <a:rPr lang="ru-RU" altLang="ru-RU" sz="2400" baseline="0" dirty="0">
                <a:solidFill>
                  <a:srgbClr val="004378"/>
                </a:solidFill>
                <a:cs typeface="Arial" charset="0"/>
              </a:rPr>
              <a:t>», Томск</a:t>
            </a:r>
          </a:p>
          <a:p>
            <a:pPr algn="r"/>
            <a:endParaRPr lang="ru-RU" sz="2400" dirty="0"/>
          </a:p>
        </p:txBody>
      </p:sp>
      <p:pic>
        <p:nvPicPr>
          <p:cNvPr id="3076" name="Picture 5" descr="SCADA Infi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867" y="2340554"/>
            <a:ext cx="5577667" cy="12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989013"/>
            <a:ext cx="9901237" cy="541337"/>
          </a:xfrm>
        </p:spPr>
        <p:txBody>
          <a:bodyPr/>
          <a:lstStyle/>
          <a:p>
            <a:r>
              <a:rPr lang="ru-RU" sz="2800" smtClean="0"/>
              <a:t>Отображение сообщений об авариях и событиях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295525"/>
            <a:ext cx="6029325" cy="360045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smtClean="0"/>
              <a:t>Возможность интеграции в  HMI-интерфейсы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smtClean="0"/>
              <a:t>Наглядное представление событий с цветовым выделением по типам и степеням важности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smtClean="0"/>
              <a:t>Удобная фильтрация сообщений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smtClean="0"/>
              <a:t>Механизм квитирования событий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smtClean="0"/>
              <a:t>Возможность звукового оповещения</a:t>
            </a:r>
          </a:p>
        </p:txBody>
      </p:sp>
      <p:pic>
        <p:nvPicPr>
          <p:cNvPr id="16388" name="Picture 27" descr="iAlar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7650" y="6616700"/>
            <a:ext cx="581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8"/>
          <p:cNvSpPr txBox="1">
            <a:spLocks noChangeArrowheads="1"/>
          </p:cNvSpPr>
          <p:nvPr/>
        </p:nvSpPr>
        <p:spPr bwMode="auto">
          <a:xfrm>
            <a:off x="8442325" y="6616700"/>
            <a:ext cx="22510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InfinityAlarms</a:t>
            </a:r>
          </a:p>
        </p:txBody>
      </p:sp>
      <p:pic>
        <p:nvPicPr>
          <p:cNvPr id="16390" name="Picture 23" descr="Alarms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725" y="2443163"/>
            <a:ext cx="365283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809625"/>
            <a:ext cx="9315450" cy="541338"/>
          </a:xfrm>
        </p:spPr>
        <p:txBody>
          <a:bodyPr/>
          <a:lstStyle/>
          <a:p>
            <a:r>
              <a:rPr lang="ru-RU" altLang="ru-RU" sz="2800" smtClean="0"/>
              <a:t>Формируем отчетность в срок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474913"/>
            <a:ext cx="5626100" cy="3195637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1800" b="1" dirty="0" smtClean="0"/>
              <a:t>Мощные средства разработки отчетов: </a:t>
            </a:r>
          </a:p>
          <a:p>
            <a:pPr lvl="1" algn="just">
              <a:spcBef>
                <a:spcPct val="0"/>
              </a:spcBef>
            </a:pPr>
            <a:r>
              <a:rPr lang="ru-RU" altLang="ru-RU" sz="1800" dirty="0" smtClean="0"/>
              <a:t>Графики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ct val="0"/>
              </a:spcBef>
            </a:pPr>
            <a:r>
              <a:rPr lang="ru-RU" altLang="ru-RU" sz="1800" dirty="0" smtClean="0"/>
              <a:t>Формулы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dirty="0" err="1" smtClean="0"/>
              <a:t>Скрипты</a:t>
            </a:r>
            <a:r>
              <a:rPr lang="ru-RU" altLang="ru-RU" sz="1800" dirty="0" smtClean="0"/>
              <a:t> предобработки данных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Построение отчетов по требованию, расписанию или по событию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Рассылка отчетов на электронную почту</a:t>
            </a:r>
            <a:endParaRPr lang="en-US" altLang="ru-RU" sz="1800" b="1" dirty="0" smtClean="0"/>
          </a:p>
        </p:txBody>
      </p:sp>
      <p:pic>
        <p:nvPicPr>
          <p:cNvPr id="17412" name="Picture 6" descr="InfinityReports_03"/>
          <p:cNvPicPr>
            <a:picLocks noChangeAspect="1" noChangeArrowheads="1"/>
          </p:cNvPicPr>
          <p:nvPr/>
        </p:nvPicPr>
        <p:blipFill>
          <a:blip r:embed="rId2" cstate="print"/>
          <a:srcRect l="14" b="41066"/>
          <a:stretch>
            <a:fillRect/>
          </a:stretch>
        </p:blipFill>
        <p:spPr bwMode="auto">
          <a:xfrm>
            <a:off x="7056438" y="2160588"/>
            <a:ext cx="3355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25" y="3330575"/>
            <a:ext cx="30845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iRepor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6616700"/>
            <a:ext cx="6302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8353425" y="6661150"/>
            <a:ext cx="2259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InfinityReports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016125" y="1260475"/>
            <a:ext cx="84613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spcBef>
                <a:spcPct val="20000"/>
              </a:spcBef>
            </a:pPr>
            <a:r>
              <a:rPr lang="ru-RU" altLang="ru-RU" sz="2400" i="1" dirty="0"/>
              <a:t>Широкие возможности автоматического</a:t>
            </a:r>
            <a:r>
              <a:rPr lang="en-US" altLang="ru-RU" sz="2400" i="1" baseline="0" dirty="0"/>
              <a:t> </a:t>
            </a:r>
            <a:r>
              <a:rPr lang="ru-RU" altLang="ru-RU" sz="2400" i="1" dirty="0"/>
              <a:t>формирования отчетов</a:t>
            </a:r>
            <a:endParaRPr lang="en-US" alt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900113"/>
            <a:ext cx="9990138" cy="541337"/>
          </a:xfrm>
        </p:spPr>
        <p:txBody>
          <a:bodyPr/>
          <a:lstStyle/>
          <a:p>
            <a:r>
              <a:rPr lang="ru-RU" altLang="ru-RU" sz="2800" smtClean="0"/>
              <a:t>Безопасный доступ к данным и функциям управления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565400"/>
            <a:ext cx="6707188" cy="3421063"/>
          </a:xfrm>
        </p:spPr>
        <p:txBody>
          <a:bodyPr/>
          <a:lstStyle/>
          <a:p>
            <a:pPr algn="just">
              <a:lnSpc>
                <a:spcPts val="2300"/>
              </a:lnSpc>
              <a:spcBef>
                <a:spcPct val="50000"/>
              </a:spcBef>
            </a:pPr>
            <a:r>
              <a:rPr lang="ru-RU" altLang="ru-RU" sz="1800" b="1" dirty="0" smtClean="0"/>
              <a:t>Обеспечение функций безопасности во всех клиентских приложениях </a:t>
            </a:r>
            <a:r>
              <a:rPr lang="en-US" altLang="ru-RU" sz="1800" b="1" dirty="0" smtClean="0"/>
              <a:t>SCADA</a:t>
            </a:r>
            <a:r>
              <a:rPr lang="ru-RU" altLang="ru-RU" sz="1800" b="1" dirty="0" smtClean="0"/>
              <a:t> </a:t>
            </a:r>
            <a:r>
              <a:rPr lang="en-US" altLang="ru-RU" sz="1800" b="1" dirty="0" smtClean="0"/>
              <a:t>Infinity</a:t>
            </a:r>
            <a:endParaRPr lang="ru-RU" altLang="ru-RU" sz="1800" b="1" dirty="0" smtClean="0"/>
          </a:p>
          <a:p>
            <a:pPr algn="just">
              <a:lnSpc>
                <a:spcPts val="2300"/>
              </a:lnSpc>
              <a:spcBef>
                <a:spcPct val="50000"/>
              </a:spcBef>
            </a:pPr>
            <a:r>
              <a:rPr lang="ru-RU" altLang="ru-RU" sz="1800" b="1" dirty="0" smtClean="0">
                <a:solidFill>
                  <a:srgbClr val="00458E"/>
                </a:solidFill>
              </a:rPr>
              <a:t>Управление правами доступа пользователей к ресурсам и компонентам операционной системы</a:t>
            </a:r>
          </a:p>
          <a:p>
            <a:pPr algn="just">
              <a:lnSpc>
                <a:spcPts val="2300"/>
              </a:lnSpc>
              <a:spcBef>
                <a:spcPct val="50000"/>
              </a:spcBef>
            </a:pPr>
            <a:r>
              <a:rPr lang="ru-RU" altLang="ru-RU" sz="1800" b="1" dirty="0" smtClean="0">
                <a:solidFill>
                  <a:srgbClr val="00458E"/>
                </a:solidFill>
              </a:rPr>
              <a:t>Интеграция с подсистемой безопасности OC </a:t>
            </a:r>
            <a:r>
              <a:rPr lang="ru-RU" altLang="ru-RU" sz="1800" b="1" dirty="0" err="1" smtClean="0">
                <a:solidFill>
                  <a:srgbClr val="00458E"/>
                </a:solidFill>
              </a:rPr>
              <a:t>Windows</a:t>
            </a:r>
            <a:r>
              <a:rPr lang="ru-RU" altLang="ru-RU" sz="1800" b="1" dirty="0" smtClean="0">
                <a:solidFill>
                  <a:srgbClr val="00458E"/>
                </a:solidFill>
              </a:rPr>
              <a:t> </a:t>
            </a:r>
          </a:p>
          <a:p>
            <a:pPr algn="just">
              <a:lnSpc>
                <a:spcPts val="2300"/>
              </a:lnSpc>
              <a:spcBef>
                <a:spcPct val="50000"/>
              </a:spcBef>
            </a:pPr>
            <a:r>
              <a:rPr lang="ru-RU" altLang="ru-RU" sz="1800" b="1" dirty="0" smtClean="0">
                <a:solidFill>
                  <a:srgbClr val="00458E"/>
                </a:solidFill>
              </a:rPr>
              <a:t>Журнализация действий пользователей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537450" y="6616700"/>
            <a:ext cx="2984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InfinityClientSecurity</a:t>
            </a:r>
          </a:p>
        </p:txBody>
      </p:sp>
      <p:pic>
        <p:nvPicPr>
          <p:cNvPr id="1843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088" y="3014663"/>
            <a:ext cx="30019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Infinity_Secu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570663"/>
            <a:ext cx="6746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2016125" y="1574800"/>
            <a:ext cx="81915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altLang="ru-RU" sz="2400" i="1"/>
              <a:t>Возможность защитить себя и свое 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854075"/>
            <a:ext cx="9856788" cy="541338"/>
          </a:xfrm>
        </p:spPr>
        <p:txBody>
          <a:bodyPr/>
          <a:lstStyle/>
          <a:p>
            <a:r>
              <a:rPr lang="ru-RU" sz="2800" smtClean="0"/>
              <a:t>Высокая работоспособность системы</a:t>
            </a:r>
            <a:endParaRPr lang="ru-RU" altLang="ru-RU" sz="28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565846"/>
            <a:ext cx="5580063" cy="3375025"/>
          </a:xfrm>
        </p:spPr>
        <p:txBody>
          <a:bodyPr/>
          <a:lstStyle/>
          <a:p>
            <a:pPr>
              <a:spcBef>
                <a:spcPts val="1075"/>
              </a:spcBef>
            </a:pPr>
            <a:r>
              <a:rPr lang="ru-RU" altLang="ru-RU" sz="1800" b="1" dirty="0" smtClean="0"/>
              <a:t>Управление процессами и службами ОС</a:t>
            </a:r>
          </a:p>
          <a:p>
            <a:pPr>
              <a:spcBef>
                <a:spcPts val="1075"/>
              </a:spcBef>
            </a:pPr>
            <a:r>
              <a:rPr lang="ru-RU" altLang="ru-RU" sz="1800" b="1" dirty="0" smtClean="0"/>
              <a:t>Сбор информации по активности пользователей</a:t>
            </a:r>
          </a:p>
          <a:p>
            <a:pPr>
              <a:spcBef>
                <a:spcPts val="1075"/>
              </a:spcBef>
            </a:pPr>
            <a:r>
              <a:rPr lang="ru-RU" altLang="ru-RU" sz="1800" b="1" dirty="0" smtClean="0"/>
              <a:t>Мониторинг состояния программных и аппаратных средств</a:t>
            </a:r>
            <a:r>
              <a:rPr lang="en-US" altLang="ru-RU" sz="1800" b="1" dirty="0" smtClean="0"/>
              <a:t>,</a:t>
            </a:r>
            <a:r>
              <a:rPr lang="ru-RU" altLang="ru-RU" sz="1800" b="1" dirty="0" smtClean="0"/>
              <a:t> сетей и ОС </a:t>
            </a:r>
          </a:p>
        </p:txBody>
      </p:sp>
      <p:pic>
        <p:nvPicPr>
          <p:cNvPr id="19460" name="Picture 8" descr="InfinityMonito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6661150"/>
            <a:ext cx="5365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7956550" y="6661150"/>
            <a:ext cx="2611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982" tIns="59491" rIns="118982" bIns="59491">
            <a:spAutoFit/>
          </a:bodyPr>
          <a:lstStyle/>
          <a:p>
            <a:pPr defTabSz="1189038"/>
            <a:r>
              <a:rPr lang="en-US" altLang="ru-RU" sz="3200" b="1">
                <a:solidFill>
                  <a:srgbClr val="004378"/>
                </a:solidFill>
              </a:rPr>
              <a:t>InfinityMonitoring</a:t>
            </a:r>
          </a:p>
        </p:txBody>
      </p:sp>
      <p:pic>
        <p:nvPicPr>
          <p:cNvPr id="19462" name="Picture 2" descr="D:\Документы\Статьи\ЕСУ ТС ВСТО – достижения и  перспективы развития\Рисунки\Монитори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2160588"/>
            <a:ext cx="372903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5" descr="Диагностика ТД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556000"/>
            <a:ext cx="37719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306388" y="1395413"/>
            <a:ext cx="98567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400" i="1"/>
              <a:t>Обеспечение</a:t>
            </a:r>
            <a:r>
              <a:rPr lang="ru-RU" sz="2400" i="1" baseline="0"/>
              <a:t> </a:t>
            </a:r>
            <a:r>
              <a:rPr lang="ru-RU" sz="2400" i="1"/>
              <a:t>контроля работы компонентов SCADA Infinity, персонала и ОС</a:t>
            </a:r>
            <a:endParaRPr lang="ru-RU" altLang="ru-RU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89013"/>
            <a:ext cx="10433050" cy="541337"/>
          </a:xfrm>
        </p:spPr>
        <p:txBody>
          <a:bodyPr/>
          <a:lstStyle/>
          <a:p>
            <a:r>
              <a:rPr lang="ru-RU" altLang="ru-RU" sz="2800" smtClean="0"/>
              <a:t> Работа с территориально-распределенными объектами</a:t>
            </a:r>
            <a:endParaRPr lang="ru-RU" alt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474913"/>
            <a:ext cx="6031455" cy="3960812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Объединение потоков данных в единое адресное пространство</a:t>
            </a:r>
            <a:endParaRPr lang="en-US" altLang="ru-RU" sz="1800" b="1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Работа в нестабильных каналах связи, с гарантией доставки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Возможность резервирования схем подключения узлов к сети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Оптимизация сетевого трафика</a:t>
            </a:r>
          </a:p>
        </p:txBody>
      </p:sp>
      <p:pic>
        <p:nvPicPr>
          <p:cNvPr id="21508" name="Picture 7" descr="infinity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6925" y="6570663"/>
            <a:ext cx="71596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7902575" y="6616700"/>
            <a:ext cx="26558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InfinityWebRouter</a:t>
            </a:r>
          </a:p>
        </p:txBody>
      </p:sp>
      <p:pic>
        <p:nvPicPr>
          <p:cNvPr id="2151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2520950"/>
            <a:ext cx="373538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C:\Users\arler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9975" y="3095625"/>
            <a:ext cx="2876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809625"/>
            <a:ext cx="9810750" cy="541338"/>
          </a:xfrm>
        </p:spPr>
        <p:txBody>
          <a:bodyPr/>
          <a:lstStyle/>
          <a:p>
            <a:r>
              <a:rPr lang="ru-RU" altLang="ru-RU" sz="2800" smtClean="0"/>
              <a:t> Автоматическое оповещение по E-MAIL и SMS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pic>
        <p:nvPicPr>
          <p:cNvPr id="23556" name="Picture 8" descr="InfinitySMSSender служба(6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6526213"/>
            <a:ext cx="70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347075" y="6570663"/>
            <a:ext cx="21605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InfinitySender</a:t>
            </a:r>
          </a:p>
        </p:txBody>
      </p:sp>
      <p:sp>
        <p:nvSpPr>
          <p:cNvPr id="23558" name="Rectangle 17"/>
          <p:cNvSpPr>
            <a:spLocks noChangeArrowheads="1"/>
          </p:cNvSpPr>
          <p:nvPr/>
        </p:nvSpPr>
        <p:spPr bwMode="auto">
          <a:xfrm>
            <a:off x="485775" y="1439863"/>
            <a:ext cx="61198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defTabSz="995363" eaLnBrk="0" hangingPunct="0">
              <a:spcBef>
                <a:spcPct val="20000"/>
              </a:spcBef>
            </a:pPr>
            <a:endParaRPr lang="ru-RU" altLang="ru-RU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95525"/>
            <a:ext cx="7156450" cy="24749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75"/>
              </a:spcAft>
              <a:buFontTx/>
              <a:buNone/>
            </a:pPr>
            <a:r>
              <a:rPr lang="ru-RU" sz="1800" b="1" dirty="0" smtClean="0"/>
              <a:t>Особенности:</a:t>
            </a:r>
          </a:p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Возможность прикреплять к </a:t>
            </a:r>
            <a:r>
              <a:rPr lang="en-US" sz="1800" b="1" dirty="0" smtClean="0"/>
              <a:t>E-mail</a:t>
            </a:r>
            <a:r>
              <a:rPr lang="ru-RU" sz="1800" b="1" dirty="0" smtClean="0"/>
              <a:t> отчетные документы, файлы осциллограмм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Запрос информации от оперативного сервера с телефона по </a:t>
            </a:r>
            <a:r>
              <a:rPr lang="en-US" sz="1800" b="1" dirty="0" smtClean="0"/>
              <a:t>SMS;</a:t>
            </a:r>
            <a:endParaRPr lang="ru-RU" sz="1800" b="1" dirty="0" smtClean="0"/>
          </a:p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Отправка</a:t>
            </a:r>
            <a:r>
              <a:rPr lang="en-US" sz="1800" b="1" dirty="0" smtClean="0"/>
              <a:t> </a:t>
            </a:r>
            <a:r>
              <a:rPr lang="ru-RU" sz="1800" b="1" dirty="0" smtClean="0"/>
              <a:t>на сервер управляющих воздействий</a:t>
            </a:r>
            <a:r>
              <a:rPr lang="en-US" sz="1800" b="1" dirty="0" smtClean="0"/>
              <a:t>.</a:t>
            </a:r>
            <a:endParaRPr lang="ru-RU" sz="1800" b="1" dirty="0" smtClean="0"/>
          </a:p>
        </p:txBody>
      </p:sp>
      <p:sp>
        <p:nvSpPr>
          <p:cNvPr id="23560" name="Rectangle 19"/>
          <p:cNvSpPr>
            <a:spLocks noChangeArrowheads="1"/>
          </p:cNvSpPr>
          <p:nvPr/>
        </p:nvSpPr>
        <p:spPr bwMode="auto">
          <a:xfrm>
            <a:off x="801688" y="1395413"/>
            <a:ext cx="90027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spcBef>
                <a:spcPct val="20000"/>
              </a:spcBef>
            </a:pPr>
            <a:r>
              <a:rPr lang="ru-RU" altLang="ru-RU" sz="2400" i="1"/>
              <a:t>Глобальное оповещение о нештатных ситуациях</a:t>
            </a:r>
          </a:p>
          <a:p>
            <a:pPr marL="373063" indent="-373063" algn="r" defTabSz="995363" eaLnBrk="0" hangingPunct="0">
              <a:spcBef>
                <a:spcPct val="20000"/>
              </a:spcBef>
            </a:pPr>
            <a:endParaRPr lang="ru-RU" altLang="ru-RU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1755406"/>
            <a:ext cx="3743325" cy="210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809625"/>
            <a:ext cx="9856787" cy="541338"/>
          </a:xfrm>
        </p:spPr>
        <p:txBody>
          <a:bodyPr/>
          <a:lstStyle/>
          <a:p>
            <a:r>
              <a:rPr lang="ru-RU" altLang="ru-RU" sz="2800" smtClean="0"/>
              <a:t>Воспроизведение истории процесса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1845834"/>
            <a:ext cx="6075363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Воспроизведение состояния технологических процессов на мнемосхеме по историческим данным</a:t>
            </a:r>
          </a:p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Обучение персонала за счет моделирования различных ситуаций в производстве</a:t>
            </a:r>
            <a:endParaRPr lang="ru-RU" altLang="ru-RU" b="1" dirty="0" smtClean="0"/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7596188" y="6570663"/>
            <a:ext cx="297973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982" tIns="59491" rIns="118982" bIns="59491">
            <a:spAutoFit/>
          </a:bodyPr>
          <a:lstStyle/>
          <a:p>
            <a:pPr defTabSz="1189038"/>
            <a:r>
              <a:rPr lang="en-US" altLang="ru-RU" sz="3200" b="1">
                <a:solidFill>
                  <a:srgbClr val="004378"/>
                </a:solidFill>
              </a:rPr>
              <a:t>InfinityHistoryPlayer</a:t>
            </a:r>
            <a:endParaRPr lang="en-US" altLang="ru-RU" sz="2400" b="1">
              <a:solidFill>
                <a:srgbClr val="004378"/>
              </a:solidFill>
            </a:endParaRPr>
          </a:p>
        </p:txBody>
      </p:sp>
      <p:pic>
        <p:nvPicPr>
          <p:cNvPr id="24582" name="Picture 9" descr="historypla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6700"/>
            <a:ext cx="585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8"/>
          <p:cNvPicPr>
            <a:picLocks noChangeAspect="1" noChangeArrowheads="1"/>
          </p:cNvPicPr>
          <p:nvPr/>
        </p:nvPicPr>
        <p:blipFill>
          <a:blip r:embed="rId4" cstate="print"/>
          <a:srcRect b="41209"/>
          <a:stretch>
            <a:fillRect/>
          </a:stretch>
        </p:blipFill>
        <p:spPr bwMode="auto">
          <a:xfrm>
            <a:off x="8054975" y="2971431"/>
            <a:ext cx="2422525" cy="1619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84" name="Picture 19" descr="1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25" y="4725736"/>
            <a:ext cx="53721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2113" y="4120781"/>
            <a:ext cx="3643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1135" y="5985876"/>
            <a:ext cx="679575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95363">
              <a:spcBef>
                <a:spcPct val="20000"/>
              </a:spcBef>
            </a:pPr>
            <a:r>
              <a:rPr lang="ru-RU" i="1" dirty="0" smtClean="0"/>
              <a:t>Получение исторических данных по OPC HDA и симуляция данных реального времени, с доступом по OPC DA, OPC AE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854075"/>
            <a:ext cx="9450387" cy="541338"/>
          </a:xfrm>
        </p:spPr>
        <p:txBody>
          <a:bodyPr/>
          <a:lstStyle/>
          <a:p>
            <a:r>
              <a:rPr lang="ru-RU" altLang="ru-RU" sz="2800" smtClean="0"/>
              <a:t>Единое информационное пространство</a:t>
            </a:r>
          </a:p>
        </p:txBody>
      </p:sp>
      <p:pic>
        <p:nvPicPr>
          <p:cNvPr id="26627" name="Picture 5" descr="infinity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6565" y="6570663"/>
            <a:ext cx="738188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812215" y="6616700"/>
            <a:ext cx="188118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 anchor="ctr">
            <a:spAutoFit/>
          </a:bodyPr>
          <a:lstStyle/>
          <a:p>
            <a:pPr defTabSz="1042988"/>
            <a:r>
              <a:rPr lang="en-US" altLang="ru-RU" sz="3200" b="1" dirty="0" err="1">
                <a:solidFill>
                  <a:srgbClr val="004378"/>
                </a:solidFill>
              </a:rPr>
              <a:t>InfinityETL</a:t>
            </a:r>
            <a:endParaRPr lang="en-US" altLang="ru-RU" sz="2800" b="1" dirty="0">
              <a:solidFill>
                <a:srgbClr val="004378"/>
              </a:solidFill>
            </a:endParaRP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40848" y="2925762"/>
            <a:ext cx="5850957" cy="441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714375" algn="just" defTabSz="995363" eaLnBrk="0" hangingPunct="0">
              <a:spcBef>
                <a:spcPts val="1200"/>
              </a:spcBef>
            </a:pPr>
            <a:r>
              <a:rPr lang="ru-RU" altLang="ru-RU" b="1" baseline="0" dirty="0" smtClean="0">
                <a:solidFill>
                  <a:srgbClr val="004378"/>
                </a:solidFill>
                <a:latin typeface="+mn-lt"/>
              </a:rPr>
              <a:t>Организация обмена данных для единого информационного пространства </a:t>
            </a:r>
            <a:r>
              <a:rPr lang="ru-RU" altLang="ru-RU" b="1" baseline="0" dirty="0">
                <a:solidFill>
                  <a:srgbClr val="004378"/>
                </a:solidFill>
                <a:latin typeface="+mn-lt"/>
              </a:rPr>
              <a:t>между различными  </a:t>
            </a:r>
            <a:r>
              <a:rPr lang="ru-RU" altLang="ru-RU" b="1" baseline="0" dirty="0" smtClean="0">
                <a:solidFill>
                  <a:srgbClr val="004378"/>
                </a:solidFill>
                <a:latin typeface="+mn-lt"/>
              </a:rPr>
              <a:t>источниками: </a:t>
            </a:r>
          </a:p>
          <a:p>
            <a:pPr marL="925200" lvl="2" indent="216000" algn="just" defTabSz="99536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baseline="0" dirty="0" smtClean="0">
                <a:solidFill>
                  <a:srgbClr val="004378"/>
                </a:solidFill>
                <a:latin typeface="+mn-lt"/>
              </a:rPr>
              <a:t>Реляционные СУБД</a:t>
            </a:r>
            <a:r>
              <a:rPr lang="en-US" altLang="ru-RU" baseline="0" dirty="0" smtClean="0">
                <a:solidFill>
                  <a:srgbClr val="004378"/>
                </a:solidFill>
                <a:latin typeface="+mn-lt"/>
              </a:rPr>
              <a:t>;</a:t>
            </a:r>
            <a:endParaRPr lang="ru-RU" altLang="ru-RU" baseline="0" dirty="0">
              <a:solidFill>
                <a:srgbClr val="004378"/>
              </a:solidFill>
              <a:latin typeface="+mn-lt"/>
            </a:endParaRPr>
          </a:p>
          <a:p>
            <a:pPr marL="925200" lvl="2" indent="216000" algn="just" defTabSz="995363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ru-RU" altLang="ru-RU" baseline="0" dirty="0">
                <a:solidFill>
                  <a:srgbClr val="004378"/>
                </a:solidFill>
                <a:latin typeface="+mn-lt"/>
              </a:rPr>
              <a:t>ОРС </a:t>
            </a:r>
            <a:r>
              <a:rPr lang="ru-RU" altLang="ru-RU" baseline="0" dirty="0" smtClean="0">
                <a:solidFill>
                  <a:srgbClr val="004378"/>
                </a:solidFill>
                <a:latin typeface="+mn-lt"/>
              </a:rPr>
              <a:t>сервера.</a:t>
            </a:r>
          </a:p>
          <a:p>
            <a:pPr marL="925200" lvl="2" indent="216000" algn="just" defTabSz="995363" eaLnBrk="0" hangingPunct="0">
              <a:spcBef>
                <a:spcPts val="1200"/>
              </a:spcBef>
              <a:buFont typeface="Arial" pitchFamily="34" charset="0"/>
              <a:buChar char="•"/>
            </a:pPr>
            <a:endParaRPr lang="ru-RU" altLang="ru-RU" baseline="0" dirty="0" smtClean="0">
              <a:solidFill>
                <a:srgbClr val="004378"/>
              </a:solidFill>
              <a:latin typeface="+mn-lt"/>
            </a:endParaRPr>
          </a:p>
          <a:p>
            <a:pPr marL="0" lvl="1" indent="714375" algn="just" defTabSz="995363" eaLnBrk="0" hangingPunct="0">
              <a:spcBef>
                <a:spcPts val="0"/>
              </a:spcBef>
            </a:pPr>
            <a:r>
              <a:rPr lang="ru-RU" altLang="ru-RU" b="1" baseline="0" dirty="0" smtClean="0">
                <a:solidFill>
                  <a:srgbClr val="004378"/>
                </a:solidFill>
                <a:latin typeface="+mn-lt"/>
              </a:rPr>
              <a:t>Настройка правил экспорта/импорта</a:t>
            </a:r>
            <a:r>
              <a:rPr lang="en-US" altLang="ru-RU" b="1" baseline="0" dirty="0" smtClean="0">
                <a:solidFill>
                  <a:srgbClr val="004378"/>
                </a:solidFill>
                <a:latin typeface="+mn-lt"/>
              </a:rPr>
              <a:t> </a:t>
            </a:r>
            <a:r>
              <a:rPr lang="ru-RU" altLang="ru-RU" b="1" baseline="0" dirty="0" smtClean="0">
                <a:solidFill>
                  <a:srgbClr val="004378"/>
                </a:solidFill>
              </a:rPr>
              <a:t>информации</a:t>
            </a:r>
            <a:r>
              <a:rPr lang="ru-RU" altLang="ru-RU" b="1" baseline="0" dirty="0" smtClean="0">
                <a:solidFill>
                  <a:srgbClr val="004378"/>
                </a:solidFill>
                <a:latin typeface="+mn-lt"/>
              </a:rPr>
              <a:t>, её преобразования и программных </a:t>
            </a:r>
            <a:r>
              <a:rPr lang="ru-RU" altLang="ru-RU" b="1" baseline="0" dirty="0" err="1" smtClean="0">
                <a:solidFill>
                  <a:srgbClr val="004378"/>
                </a:solidFill>
                <a:latin typeface="+mn-lt"/>
              </a:rPr>
              <a:t>скриптов</a:t>
            </a:r>
            <a:endParaRPr lang="ru-RU" altLang="ru-RU" b="1" baseline="0" dirty="0">
              <a:solidFill>
                <a:srgbClr val="004378"/>
              </a:solidFill>
              <a:latin typeface="+mn-lt"/>
            </a:endParaRPr>
          </a:p>
        </p:txBody>
      </p:sp>
      <p:pic>
        <p:nvPicPr>
          <p:cNvPr id="266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880016"/>
            <a:ext cx="3932237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8"/>
          <p:cNvSpPr>
            <a:spLocks noChangeArrowheads="1"/>
          </p:cNvSpPr>
          <p:nvPr/>
        </p:nvSpPr>
        <p:spPr bwMode="auto">
          <a:xfrm>
            <a:off x="1611313" y="1574800"/>
            <a:ext cx="8640762" cy="67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lnSpc>
                <a:spcPts val="1480"/>
              </a:lnSpc>
              <a:spcBef>
                <a:spcPts val="0"/>
              </a:spcBef>
            </a:pPr>
            <a:r>
              <a:rPr lang="ru-RU" altLang="ru-RU" sz="2400" dirty="0"/>
              <a:t>Много разнонаправленных информационных систем? </a:t>
            </a:r>
          </a:p>
          <a:p>
            <a:pPr marL="373063" indent="-373063" algn="r" defTabSz="995363" eaLnBrk="0" hangingPunct="0">
              <a:lnSpc>
                <a:spcPts val="1800"/>
              </a:lnSpc>
              <a:spcBef>
                <a:spcPts val="0"/>
              </a:spcBef>
            </a:pPr>
            <a:r>
              <a:rPr lang="en-US" altLang="ru-RU" sz="2400" b="1" dirty="0" err="1"/>
              <a:t>InfinityETL</a:t>
            </a:r>
            <a:r>
              <a:rPr lang="en-US" altLang="ru-RU" sz="2400" dirty="0"/>
              <a:t> </a:t>
            </a:r>
            <a:r>
              <a:rPr lang="ru-RU" altLang="ru-RU" sz="2400" dirty="0"/>
              <a:t>объединит</a:t>
            </a:r>
            <a:r>
              <a:rPr lang="ru-RU" altLang="ru-RU" sz="2400" baseline="0" dirty="0"/>
              <a:t> </a:t>
            </a:r>
            <a:r>
              <a:rPr lang="ru-RU" altLang="ru-RU" sz="2400" dirty="0"/>
              <a:t>существующие системы в единую управляемую</a:t>
            </a:r>
            <a:r>
              <a:rPr lang="ru-RU" altLang="ru-RU" sz="2400" baseline="0" dirty="0"/>
              <a:t> </a:t>
            </a:r>
            <a:r>
              <a:rPr lang="ru-RU" altLang="ru-RU" sz="2400" dirty="0"/>
              <a:t>систему!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Политика лицензирования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665795" y="1845527"/>
            <a:ext cx="8911375" cy="5490499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Бесплатная среда разработки без ограничений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Лицензирование осуществляется:</a:t>
            </a:r>
          </a:p>
          <a:p>
            <a:pPr lvl="1" algn="just"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по количеству тегов, для серверных компонентов </a:t>
            </a:r>
          </a:p>
          <a:p>
            <a:pPr lvl="1" algn="just">
              <a:spcBef>
                <a:spcPct val="0"/>
              </a:spcBef>
              <a:spcAft>
                <a:spcPts val="1075"/>
              </a:spcAft>
            </a:pPr>
            <a:r>
              <a:rPr lang="ru-RU" sz="1800" b="1" dirty="0" smtClean="0"/>
              <a:t>по количеству пользователей, для клиентских компонентов</a:t>
            </a:r>
          </a:p>
          <a:p>
            <a:pPr lvl="1" algn="just">
              <a:spcBef>
                <a:spcPct val="0"/>
              </a:spcBef>
              <a:spcAft>
                <a:spcPts val="1075"/>
              </a:spcAft>
            </a:pPr>
            <a:endParaRPr lang="ru-RU" sz="1800" b="1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  <a:buNone/>
            </a:pPr>
            <a:r>
              <a:rPr lang="ru-RU" sz="1800" b="1" dirty="0" smtClean="0"/>
              <a:t>		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  <a:buNone/>
            </a:pPr>
            <a:endParaRPr lang="ru-RU" sz="1800" b="1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  <a:buNone/>
            </a:pPr>
            <a:endParaRPr lang="ru-RU" sz="1800" b="1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  <a:buNone/>
            </a:pPr>
            <a:endParaRPr lang="ru-RU" sz="1800" b="1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  <a:buNone/>
            </a:pPr>
            <a:r>
              <a:rPr lang="ru-RU" sz="1800" b="1" dirty="0" smtClean="0"/>
              <a:t>		Получить пробную версию, </a:t>
            </a:r>
            <a:r>
              <a:rPr lang="ru-RU" sz="1800" b="1" dirty="0" err="1" smtClean="0"/>
              <a:t>демо-проект</a:t>
            </a:r>
            <a:r>
              <a:rPr lang="ru-RU" sz="1800" b="1" dirty="0" smtClean="0"/>
              <a:t> и документацию, можно на сайте</a:t>
            </a:r>
            <a:r>
              <a:rPr lang="en-US" sz="1800" b="1" dirty="0" smtClean="0"/>
              <a:t> </a:t>
            </a:r>
            <a:r>
              <a:rPr lang="ru-RU" sz="1800" b="1" dirty="0" smtClean="0"/>
              <a:t>компании</a:t>
            </a:r>
            <a:r>
              <a:rPr lang="en-US" sz="1800" b="1" dirty="0" smtClean="0"/>
              <a:t> </a:t>
            </a:r>
            <a:r>
              <a:rPr lang="en-US" sz="1800" b="1" dirty="0" smtClean="0">
                <a:hlinkClick r:id="rId3"/>
              </a:rPr>
              <a:t>www.elesy.ru</a:t>
            </a:r>
            <a:r>
              <a:rPr lang="ru-RU" sz="1800" b="1" dirty="0" smtClean="0">
                <a:hlinkClick r:id="rId3"/>
              </a:rPr>
              <a:t> </a:t>
            </a:r>
            <a:r>
              <a:rPr lang="ru-RU" sz="1800" b="1" dirty="0" smtClean="0"/>
              <a:t>в разделе «</a:t>
            </a:r>
            <a:r>
              <a:rPr lang="en-US" sz="1800" b="1" dirty="0" smtClean="0">
                <a:hlinkClick r:id="rId4"/>
              </a:rPr>
              <a:t>SCADA Infinity</a:t>
            </a:r>
            <a:r>
              <a:rPr lang="ru-RU" sz="1800" b="1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768350" y="2046288"/>
            <a:ext cx="9067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1600" b="1" baseline="0">
              <a:solidFill>
                <a:srgbClr val="004378"/>
              </a:solidFill>
              <a:cs typeface="Arial" charset="0"/>
            </a:endParaRPr>
          </a:p>
          <a:p>
            <a:pPr algn="ctr"/>
            <a:endParaRPr lang="ru-RU" altLang="ru-RU" sz="1600" b="1" baseline="0">
              <a:solidFill>
                <a:srgbClr val="004378"/>
              </a:solidFill>
              <a:cs typeface="Arial" charset="0"/>
            </a:endParaRPr>
          </a:p>
          <a:p>
            <a:pPr algn="ctr"/>
            <a:endParaRPr lang="ru-RU" altLang="ru-RU" b="1" baseline="0">
              <a:solidFill>
                <a:srgbClr val="004378"/>
              </a:solidFill>
              <a:cs typeface="Arial" charset="0"/>
            </a:endParaRPr>
          </a:p>
          <a:p>
            <a:pPr algn="ctr"/>
            <a:r>
              <a:rPr lang="ru-RU" altLang="ru-RU" b="1" baseline="0">
                <a:solidFill>
                  <a:srgbClr val="004378"/>
                </a:solidFill>
                <a:cs typeface="Arial" charset="0"/>
              </a:rPr>
              <a:t>Спасибо за внимание!</a:t>
            </a: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2646363" y="5670550"/>
            <a:ext cx="4905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ctr" defTabSz="995363">
              <a:lnSpc>
                <a:spcPct val="120000"/>
              </a:lnSpc>
            </a:pPr>
            <a:r>
              <a:rPr lang="ru-RU" altLang="ru-RU" sz="1600" b="1" baseline="0">
                <a:solidFill>
                  <a:srgbClr val="004378"/>
                </a:solidFill>
                <a:cs typeface="Arial" charset="0"/>
              </a:rPr>
              <a:t>Компания ЭлеСи</a:t>
            </a:r>
          </a:p>
          <a:p>
            <a:pPr marL="373063" indent="-373063" algn="ctr" defTabSz="995363">
              <a:lnSpc>
                <a:spcPct val="120000"/>
              </a:lnSpc>
            </a:pPr>
            <a:r>
              <a:rPr lang="ru-RU" altLang="ru-RU" sz="1600" baseline="0">
                <a:solidFill>
                  <a:srgbClr val="004378"/>
                </a:solidFill>
                <a:cs typeface="Arial" charset="0"/>
              </a:rPr>
              <a:t>634057, Россия, Томск, ул. Алтайская, д 161А.</a:t>
            </a:r>
          </a:p>
          <a:p>
            <a:pPr marL="373063" indent="-373063" algn="ctr" defTabSz="995363">
              <a:lnSpc>
                <a:spcPct val="120000"/>
              </a:lnSpc>
            </a:pPr>
            <a:r>
              <a:rPr lang="ru-RU" altLang="ru-RU" sz="1600" baseline="0">
                <a:solidFill>
                  <a:srgbClr val="004378"/>
                </a:solidFill>
                <a:cs typeface="Arial" charset="0"/>
              </a:rPr>
              <a:t>Тел.: (3822) 601-000. Факс: (3822) 601-001.</a:t>
            </a:r>
          </a:p>
          <a:p>
            <a:pPr marL="373063" indent="-373063" algn="ctr" defTabSz="995363">
              <a:lnSpc>
                <a:spcPct val="120000"/>
              </a:lnSpc>
            </a:pPr>
            <a:r>
              <a:rPr lang="en-US" altLang="ru-RU" sz="1600" baseline="0">
                <a:solidFill>
                  <a:srgbClr val="004378"/>
                </a:solidFill>
                <a:cs typeface="Arial" charset="0"/>
              </a:rPr>
              <a:t>www.elesy.ru </a:t>
            </a:r>
            <a:r>
              <a:rPr lang="ru-RU" altLang="ru-RU" sz="1600" baseline="0">
                <a:solidFill>
                  <a:srgbClr val="004378"/>
                </a:solidFill>
                <a:cs typeface="Arial" charset="0"/>
              </a:rPr>
              <a:t> </a:t>
            </a:r>
            <a:r>
              <a:rPr lang="en-US" altLang="ru-RU" sz="1600" baseline="0">
                <a:solidFill>
                  <a:srgbClr val="004378"/>
                </a:solidFill>
                <a:cs typeface="Arial" charset="0"/>
              </a:rPr>
              <a:t>elesy@elesy.ru</a:t>
            </a:r>
            <a:endParaRPr lang="ru-RU" altLang="ru-RU" sz="1600" baseline="0">
              <a:solidFill>
                <a:srgbClr val="004378"/>
              </a:solidFill>
              <a:cs typeface="Arial" charset="0"/>
            </a:endParaRPr>
          </a:p>
          <a:p>
            <a:pPr marL="373063" indent="-373063" algn="ctr" defTabSz="995363"/>
            <a:endParaRPr lang="ru-RU" altLang="ru-RU" sz="1400" baseline="0">
              <a:solidFill>
                <a:srgbClr val="004378"/>
              </a:solidFill>
              <a:cs typeface="Arial" charset="0"/>
            </a:endParaRPr>
          </a:p>
          <a:p>
            <a:pPr marL="373063" indent="-373063" algn="ctr" defTabSz="995363"/>
            <a:endParaRPr lang="ru-RU" altLang="ru-RU" sz="1400" baseline="0">
              <a:solidFill>
                <a:srgbClr val="00437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45" y="1800411"/>
            <a:ext cx="1822450" cy="192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53" y="989043"/>
            <a:ext cx="9450387" cy="541338"/>
          </a:xfrm>
        </p:spPr>
        <p:txBody>
          <a:bodyPr/>
          <a:lstStyle/>
          <a:p>
            <a:r>
              <a:rPr lang="ru-RU" altLang="ru-RU" sz="2800" dirty="0" smtClean="0"/>
              <a:t>Полнофункциональная Российская </a:t>
            </a:r>
            <a:r>
              <a:rPr lang="en-US" altLang="ru-RU" sz="2800" dirty="0" smtClean="0"/>
              <a:t>SCADA</a:t>
            </a:r>
            <a:endParaRPr lang="ru-RU" altLang="ru-RU" sz="2800" dirty="0"/>
          </a:p>
        </p:txBody>
      </p:sp>
      <p:pic>
        <p:nvPicPr>
          <p:cNvPr id="4" name="Picture 5" descr="SCADA Infi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38" y="6561138"/>
            <a:ext cx="4591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16330" y="1800411"/>
            <a:ext cx="8415935" cy="4590509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/>
              <a:t>		Программный продукт SCADA Infinity выпускается с 2001 года,  всего установлено более 3500 лицензий.</a:t>
            </a:r>
          </a:p>
          <a:p>
            <a:pPr algn="just">
              <a:lnSpc>
                <a:spcPct val="150000"/>
              </a:lnSpc>
              <a:buNone/>
            </a:pPr>
            <a:endParaRPr lang="ru-RU" sz="1800" b="1" dirty="0" smtClean="0"/>
          </a:p>
          <a:p>
            <a:pPr algn="just">
              <a:buNone/>
            </a:pPr>
            <a:r>
              <a:rPr lang="ru-RU" sz="1800" b="1" dirty="0" smtClean="0"/>
              <a:t>		Решения на базе SCADA Infinity применимы в любых отраслях промышленности, различных масштабов и степеней </a:t>
            </a:r>
            <a:r>
              <a:rPr lang="ru-RU" sz="1800" b="1" dirty="0" err="1" smtClean="0"/>
              <a:t>распределенности</a:t>
            </a:r>
            <a:r>
              <a:rPr lang="ru-RU" sz="1800" b="1" dirty="0" smtClean="0"/>
              <a:t>:</a:t>
            </a:r>
          </a:p>
          <a:p>
            <a:pPr lvl="1" algn="just"/>
            <a:r>
              <a:rPr lang="ru-RU" sz="1600" dirty="0" smtClean="0"/>
              <a:t>Нефтепереработка и нефтехимия;</a:t>
            </a:r>
          </a:p>
          <a:p>
            <a:pPr lvl="1" algn="just"/>
            <a:r>
              <a:rPr lang="ru-RU" sz="1600" dirty="0" smtClean="0"/>
              <a:t>Добыча, подготовка и транспортировка нефти и газа;</a:t>
            </a:r>
          </a:p>
          <a:p>
            <a:pPr lvl="1" algn="just"/>
            <a:r>
              <a:rPr lang="ru-RU" sz="1600" dirty="0" smtClean="0"/>
              <a:t>Добыча полезных ископаемых шахтовым способом;</a:t>
            </a:r>
          </a:p>
          <a:p>
            <a:pPr lvl="1" algn="just"/>
            <a:r>
              <a:rPr lang="ru-RU" sz="1600" dirty="0" smtClean="0"/>
              <a:t>Железнодорожный (в том числе подземный) и автомобильный транспорт;</a:t>
            </a:r>
          </a:p>
          <a:p>
            <a:pPr lvl="1" algn="just"/>
            <a:r>
              <a:rPr lang="ru-RU" sz="1600" dirty="0" smtClean="0"/>
              <a:t>Энергетика;</a:t>
            </a:r>
          </a:p>
          <a:p>
            <a:pPr lvl="1" algn="just"/>
            <a:r>
              <a:rPr lang="ru-RU" sz="1600" dirty="0" smtClean="0"/>
              <a:t>Водоснабжение и водоотведение;</a:t>
            </a:r>
          </a:p>
          <a:p>
            <a:pPr lvl="1" algn="just"/>
            <a:r>
              <a:rPr lang="ru-RU" sz="1600" dirty="0" smtClean="0"/>
              <a:t>Различные виды промышленности (аэрокосмическая, автомобильная, пищевая и др.).</a:t>
            </a:r>
          </a:p>
          <a:p>
            <a:pPr algn="just">
              <a:buNone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70" y="899033"/>
            <a:ext cx="9450387" cy="541338"/>
          </a:xfrm>
        </p:spPr>
        <p:txBody>
          <a:bodyPr/>
          <a:lstStyle/>
          <a:p>
            <a:r>
              <a:rPr lang="ru-RU" sz="2800" dirty="0" smtClean="0"/>
              <a:t>Полноценная функциональность уровня АСУ ТП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175" y="2025436"/>
            <a:ext cx="8955994" cy="4860725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1800" b="1" dirty="0" smtClean="0"/>
              <a:t>Непрерывный контроль и управление технологическими объектами, информирование о возникающих событиях и авариях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Содержательные средства визуализации (мнемосхемы, таблицы, графики, отчеты)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Бесперебойный сбор, передача и обработка больших массивов технологических данных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Системы безопасности с возможностью интеграции с доменной системой предприятия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Гибкая интеграция со сторонними системами</a:t>
            </a:r>
          </a:p>
          <a:p>
            <a:endParaRPr lang="ru-RU" dirty="0"/>
          </a:p>
        </p:txBody>
      </p:sp>
      <p:pic>
        <p:nvPicPr>
          <p:cNvPr id="4" name="Picture 5" descr="SCADA Infi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38" y="6561138"/>
            <a:ext cx="4591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22300" y="898525"/>
            <a:ext cx="9450388" cy="541338"/>
          </a:xfrm>
        </p:spPr>
        <p:txBody>
          <a:bodyPr/>
          <a:lstStyle/>
          <a:p>
            <a:r>
              <a:rPr lang="ru-RU" altLang="ru-RU" sz="2800" dirty="0" smtClean="0"/>
              <a:t>Особенности </a:t>
            </a:r>
            <a:r>
              <a:rPr lang="en-US" altLang="ru-RU" sz="2800" dirty="0" smtClean="0"/>
              <a:t>SCADA Infinity</a:t>
            </a:r>
            <a:endParaRPr lang="ru-RU" sz="2800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85775" y="1800411"/>
            <a:ext cx="9496440" cy="4950550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ru-RU" sz="1800" b="1" dirty="0" smtClean="0"/>
              <a:t>Открытость системы:</a:t>
            </a:r>
          </a:p>
          <a:p>
            <a:pPr lvl="1" algn="just"/>
            <a:r>
              <a:rPr lang="ru-RU" sz="1800" dirty="0" smtClean="0"/>
              <a:t>Совместимость компонентов SCADA Infinity со сторонним программным обеспечением и оборудованием, за счет строгого соответствия промышленным стандартам и спецификациям</a:t>
            </a:r>
            <a:r>
              <a:rPr lang="en-US" sz="1800" dirty="0" smtClean="0"/>
              <a:t>;</a:t>
            </a:r>
          </a:p>
          <a:p>
            <a:pPr lvl="1" algn="just"/>
            <a:r>
              <a:rPr lang="ru-RU" sz="1800" dirty="0" smtClean="0"/>
              <a:t>Поддержка стандартов </a:t>
            </a:r>
            <a:r>
              <a:rPr lang="en-US" sz="1800" dirty="0" smtClean="0"/>
              <a:t>OPC DA, AE</a:t>
            </a:r>
            <a:r>
              <a:rPr lang="ru-RU" sz="1800" dirty="0" smtClean="0"/>
              <a:t>, </a:t>
            </a:r>
            <a:r>
              <a:rPr lang="en-US" sz="1800" dirty="0" smtClean="0"/>
              <a:t>HDA</a:t>
            </a:r>
            <a:r>
              <a:rPr lang="ru-RU" sz="1800" dirty="0" smtClean="0"/>
              <a:t>, </a:t>
            </a:r>
            <a:r>
              <a:rPr lang="en-US" sz="1800" dirty="0" smtClean="0"/>
              <a:t>UA.</a:t>
            </a:r>
            <a:endParaRPr lang="ru-RU" sz="1800" dirty="0" smtClean="0"/>
          </a:p>
          <a:p>
            <a:pPr lvl="1" algn="just"/>
            <a:endParaRPr lang="ru-RU" sz="1800" dirty="0" smtClean="0"/>
          </a:p>
          <a:p>
            <a:pPr algn="just">
              <a:spcBef>
                <a:spcPts val="0"/>
              </a:spcBef>
            </a:pPr>
            <a:r>
              <a:rPr lang="ru-RU" sz="1800" b="1" dirty="0" smtClean="0"/>
              <a:t>Эффективная автоматизация при минимальных затратах:</a:t>
            </a:r>
          </a:p>
          <a:p>
            <a:pPr lvl="1" algn="just"/>
            <a:r>
              <a:rPr lang="ru-RU" sz="1800" dirty="0" smtClean="0"/>
              <a:t>Возможность построить SCADA-решение только из необходимых компонентов под конкретные задачи производства.</a:t>
            </a:r>
          </a:p>
          <a:p>
            <a:pPr algn="just">
              <a:spcBef>
                <a:spcPts val="600"/>
              </a:spcBef>
            </a:pPr>
            <a:endParaRPr lang="ru-RU" sz="1800" b="1" dirty="0" smtClean="0"/>
          </a:p>
          <a:p>
            <a:pPr algn="just">
              <a:spcBef>
                <a:spcPts val="0"/>
              </a:spcBef>
            </a:pPr>
            <a:r>
              <a:rPr lang="ru-RU" sz="1800" b="1" dirty="0" smtClean="0"/>
              <a:t>Работа в непрерывном режиме 24/7, за счет резервирования рабочих станций, серверов, баз данных</a:t>
            </a:r>
          </a:p>
          <a:p>
            <a:pPr lvl="0" algn="just">
              <a:spcBef>
                <a:spcPts val="600"/>
              </a:spcBef>
            </a:pPr>
            <a:r>
              <a:rPr lang="ru-RU" sz="1800" b="1" dirty="0" smtClean="0"/>
              <a:t>Работа с каналами низкого качества связи  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Отсутствие ограничений по количеству сигналов</a:t>
            </a:r>
            <a:r>
              <a:rPr lang="en-US" sz="1800" b="1" dirty="0" smtClean="0"/>
              <a:t> </a:t>
            </a:r>
            <a:r>
              <a:rPr lang="ru-RU" sz="1800" b="1" dirty="0" smtClean="0"/>
              <a:t>и тегов</a:t>
            </a:r>
          </a:p>
          <a:p>
            <a:pPr algn="just">
              <a:spcBef>
                <a:spcPts val="600"/>
              </a:spcBef>
            </a:pPr>
            <a:r>
              <a:rPr lang="ru-RU" sz="1800" b="1" dirty="0" smtClean="0"/>
              <a:t>Оперативная поддержка и гарантийное обслуживание</a:t>
            </a:r>
          </a:p>
        </p:txBody>
      </p:sp>
      <p:pic>
        <p:nvPicPr>
          <p:cNvPr id="5124" name="Picture 5" descr="SCADA Infi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6938" y="6561138"/>
            <a:ext cx="4591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Сервер ввода/вывода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88" y="2340963"/>
            <a:ext cx="6526212" cy="4545013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 smtClean="0"/>
              <a:t>Непрерывный контроль технологического процесса: опрос систем телемеханики, релейной защиты и автоматики</a:t>
            </a:r>
            <a:endParaRPr lang="en-US" altLang="ru-RU" sz="1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 smtClean="0"/>
              <a:t>Математическая и логическая обработка данных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 smtClean="0"/>
              <a:t>Доказанная работа с миллионом технологических сигналов в реальном времени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 smtClean="0"/>
              <a:t>Сертифицированная поддержка распространенных коммуникационных протоколов </a:t>
            </a:r>
            <a:r>
              <a:rPr lang="en-US" altLang="ru-RU" sz="1800" b="1" dirty="0" smtClean="0"/>
              <a:t>(OPC, </a:t>
            </a:r>
            <a:r>
              <a:rPr lang="ru-RU" altLang="ru-RU" sz="1800" b="1" dirty="0" smtClean="0"/>
              <a:t>МЭК, </a:t>
            </a:r>
            <a:r>
              <a:rPr lang="en-US" altLang="ru-RU" sz="1800" b="1" dirty="0" err="1" smtClean="0"/>
              <a:t>Modbus</a:t>
            </a:r>
            <a:r>
              <a:rPr lang="en-US" altLang="ru-RU" sz="1800" b="1" dirty="0" smtClean="0"/>
              <a:t>)</a:t>
            </a:r>
            <a:endParaRPr lang="ru-RU" altLang="ru-RU" sz="1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800" b="1" dirty="0" smtClean="0"/>
              <a:t>Горячее резервирование серверов, с возможностью переключения без остановки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8496300" y="6705600"/>
            <a:ext cx="21605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InfinityServer</a:t>
            </a:r>
          </a:p>
        </p:txBody>
      </p:sp>
      <p:pic>
        <p:nvPicPr>
          <p:cNvPr id="8197" name="Picture 8" descr="infinity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413" y="6661150"/>
            <a:ext cx="6238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spect="1" noChangeArrowheads="1"/>
          </p:cNvSpPr>
          <p:nvPr/>
        </p:nvSpPr>
        <p:spPr bwMode="auto">
          <a:xfrm>
            <a:off x="8316913" y="2251075"/>
            <a:ext cx="1925637" cy="2159000"/>
          </a:xfrm>
          <a:prstGeom prst="roundRect">
            <a:avLst>
              <a:gd name="adj" fmla="val 801"/>
            </a:avLst>
          </a:prstGeom>
          <a:noFill/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3538" y="2474913"/>
            <a:ext cx="2268537" cy="166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0" name="Rectangle 16"/>
          <p:cNvSpPr>
            <a:spLocks noChangeArrowheads="1"/>
          </p:cNvSpPr>
          <p:nvPr/>
        </p:nvSpPr>
        <p:spPr bwMode="auto">
          <a:xfrm>
            <a:off x="350838" y="1304925"/>
            <a:ext cx="10082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3063" indent="-373063" algn="r" defTabSz="99536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 altLang="ru-RU" sz="2400" i="1"/>
              <a:t>Простота в конфигурировании и надежность при работе с большими потоками данных</a:t>
            </a:r>
          </a:p>
        </p:txBody>
      </p:sp>
      <p:pic>
        <p:nvPicPr>
          <p:cNvPr id="8201" name="Picture 11" descr="cfg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175" y="2925763"/>
            <a:ext cx="1892300" cy="21367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898525"/>
            <a:ext cx="9810750" cy="541338"/>
          </a:xfrm>
        </p:spPr>
        <p:txBody>
          <a:bodyPr/>
          <a:lstStyle/>
          <a:p>
            <a:r>
              <a:rPr lang="ru-RU" altLang="ru-RU" sz="2800" smtClean="0"/>
              <a:t>Архивирование истории технологического процесса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2386013"/>
            <a:ext cx="7200900" cy="3509962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ts val="600"/>
              </a:spcAft>
            </a:pPr>
            <a:r>
              <a:rPr lang="ru-RU" altLang="ru-RU" sz="1800" b="1" dirty="0" smtClean="0">
                <a:solidFill>
                  <a:srgbClr val="00458E"/>
                </a:solidFill>
              </a:rPr>
              <a:t>СУБД </a:t>
            </a:r>
            <a:r>
              <a:rPr lang="ru-RU" sz="1800" b="1" dirty="0" smtClean="0">
                <a:solidFill>
                  <a:srgbClr val="00458E"/>
                </a:solidFill>
              </a:rPr>
              <a:t>реального времени </a:t>
            </a:r>
            <a:r>
              <a:rPr lang="ru-RU" altLang="ru-RU" sz="1800" b="1" u="sng" dirty="0" smtClean="0">
                <a:solidFill>
                  <a:srgbClr val="00458E"/>
                </a:solidFill>
              </a:rPr>
              <a:t>собственной разработки:</a:t>
            </a:r>
            <a:endParaRPr lang="ru-RU" altLang="ru-RU" sz="1800" b="1" dirty="0" smtClean="0">
              <a:solidFill>
                <a:srgbClr val="00458E"/>
              </a:solidFill>
            </a:endParaRPr>
          </a:p>
          <a:p>
            <a:pPr lvl="1" algn="just">
              <a:spcBef>
                <a:spcPct val="0"/>
              </a:spcBef>
              <a:spcAft>
                <a:spcPts val="1075"/>
              </a:spcAft>
              <a:buFont typeface="Courier New" pitchFamily="49" charset="0"/>
              <a:buChar char="o"/>
            </a:pPr>
            <a:r>
              <a:rPr lang="ru-RU" altLang="ru-RU" sz="1800" dirty="0" smtClean="0"/>
              <a:t>Высокая скорость операций чтения</a:t>
            </a:r>
            <a:r>
              <a:rPr lang="en-US" altLang="ru-RU" sz="1800" dirty="0" smtClean="0"/>
              <a:t>/</a:t>
            </a:r>
            <a:r>
              <a:rPr lang="ru-RU" altLang="ru-RU" sz="1800" dirty="0" smtClean="0"/>
              <a:t>записи данных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ru-RU" altLang="ru-RU" sz="1800" dirty="0" smtClean="0"/>
              <a:t>Не требует покупки лицензии сторонних СУБД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Сбор данных с любых источников по </a:t>
            </a:r>
            <a:r>
              <a:rPr lang="en-US" altLang="ru-RU" sz="1800" b="1" dirty="0" smtClean="0"/>
              <a:t>OPC</a:t>
            </a:r>
            <a:r>
              <a:rPr lang="ru-RU" altLang="ru-RU" sz="1800" b="1" dirty="0" smtClean="0"/>
              <a:t> </a:t>
            </a:r>
            <a:r>
              <a:rPr lang="en-US" altLang="ru-RU" sz="1800" b="1" dirty="0" smtClean="0"/>
              <a:t>DA, OPC</a:t>
            </a:r>
            <a:r>
              <a:rPr lang="ru-RU" altLang="ru-RU" sz="1800" b="1" dirty="0" smtClean="0"/>
              <a:t> </a:t>
            </a:r>
            <a:r>
              <a:rPr lang="en-US" altLang="ru-RU" sz="1800" b="1" dirty="0" smtClean="0"/>
              <a:t>AE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Предоставление доступа к данным по различным протоколам (SQL, ОРС HDA, HAE)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dirty="0" smtClean="0"/>
              <a:t>Резервирование средств сбора данных и дублирование серверов истории</a:t>
            </a:r>
          </a:p>
        </p:txBody>
      </p:sp>
      <p:pic>
        <p:nvPicPr>
          <p:cNvPr id="10244" name="Picture 6" descr="historyser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705600"/>
            <a:ext cx="5937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642225" y="6750050"/>
            <a:ext cx="31051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InfinityHistoryServer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350838" y="1371600"/>
            <a:ext cx="9901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95363"/>
            <a:r>
              <a:rPr lang="ru-RU" altLang="ru-RU" sz="2400" i="1"/>
              <a:t>Надежное хранение исторических данных</a:t>
            </a:r>
          </a:p>
        </p:txBody>
      </p:sp>
      <p:pic>
        <p:nvPicPr>
          <p:cNvPr id="10247" name="Picture 9" descr="C:\Users\arler\Desktop\migrate-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588" y="2881313"/>
            <a:ext cx="23082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809625"/>
            <a:ext cx="9901237" cy="541338"/>
          </a:xfrm>
        </p:spPr>
        <p:txBody>
          <a:bodyPr/>
          <a:lstStyle/>
          <a:p>
            <a:r>
              <a:rPr lang="ru-RU" sz="2800" smtClean="0"/>
              <a:t>Визуализация технологического процесса</a:t>
            </a:r>
            <a:endParaRPr lang="ru-RU" altLang="ru-RU" sz="28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205038"/>
            <a:ext cx="5669906" cy="4905963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dirty="0" smtClean="0"/>
              <a:t>Отображение состояния объектов в соответствии с текущими значениями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dirty="0" smtClean="0"/>
              <a:t>Отправка команд управления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dirty="0" smtClean="0"/>
              <a:t>Эффективное восприятие информации, за счет использования уровней различной детализации</a:t>
            </a:r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dirty="0" smtClean="0"/>
              <a:t>Быстрая разработка </a:t>
            </a:r>
            <a:r>
              <a:rPr lang="en-US" altLang="ru-RU" sz="1800" b="1" dirty="0" smtClean="0"/>
              <a:t>HMI-</a:t>
            </a:r>
            <a:r>
              <a:rPr lang="ru-RU" altLang="ru-RU" sz="1800" b="1" dirty="0" smtClean="0"/>
              <a:t>интерфейсов</a:t>
            </a:r>
            <a:r>
              <a:rPr lang="en-US" altLang="ru-RU" sz="1800" b="1" dirty="0" smtClean="0"/>
              <a:t> </a:t>
            </a:r>
            <a:r>
              <a:rPr lang="ru-RU" altLang="ru-RU" sz="1800" b="1" dirty="0" smtClean="0"/>
              <a:t>за счет библиотеки готовых типовых объектов</a:t>
            </a:r>
            <a:endParaRPr lang="en-US" altLang="ru-RU" sz="1800" b="1" dirty="0" smtClean="0"/>
          </a:p>
          <a:p>
            <a:pPr algn="just">
              <a:spcBef>
                <a:spcPct val="0"/>
              </a:spcBef>
              <a:spcAft>
                <a:spcPct val="50000"/>
              </a:spcAft>
            </a:pPr>
            <a:r>
              <a:rPr lang="ru-RU" altLang="ru-RU" sz="1800" b="1" dirty="0" smtClean="0"/>
              <a:t>Встраивание в мнемосхему </a:t>
            </a:r>
            <a:r>
              <a:rPr lang="en-US" altLang="ru-RU" sz="1800" b="1" dirty="0" smtClean="0"/>
              <a:t>ActiveX-</a:t>
            </a:r>
            <a:r>
              <a:rPr lang="ru-RU" altLang="ru-RU" sz="1800" b="1" dirty="0" smtClean="0"/>
              <a:t>компонентов</a:t>
            </a:r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350838" y="1169988"/>
            <a:ext cx="9810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9536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 altLang="ru-RU" sz="2400" i="1" dirty="0" smtClean="0"/>
              <a:t>Представление в виде статичных и анимированных объектов на мнемосхеме</a:t>
            </a:r>
            <a:endParaRPr lang="ru-RU" altLang="ru-RU" sz="2400" i="1" dirty="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812213" y="6762750"/>
            <a:ext cx="16652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InfinityHMI</a:t>
            </a:r>
          </a:p>
        </p:txBody>
      </p:sp>
      <p:pic>
        <p:nvPicPr>
          <p:cNvPr id="12294" name="Picture 8" descr="iH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6794500"/>
            <a:ext cx="5413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4" descr="disp"/>
          <p:cNvPicPr>
            <a:picLocks noChangeAspect="1" noChangeArrowheads="1"/>
          </p:cNvPicPr>
          <p:nvPr/>
        </p:nvPicPr>
        <p:blipFill>
          <a:blip r:embed="rId3" cstate="print"/>
          <a:srcRect r="6107"/>
          <a:stretch>
            <a:fillRect/>
          </a:stretch>
        </p:blipFill>
        <p:spPr bwMode="auto">
          <a:xfrm>
            <a:off x="7056438" y="2205038"/>
            <a:ext cx="3240087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6" name="Рисунок 149"/>
          <p:cNvPicPr>
            <a:picLocks noChangeAspect="1" noChangeArrowheads="1"/>
          </p:cNvPicPr>
          <p:nvPr/>
        </p:nvPicPr>
        <p:blipFill>
          <a:blip r:embed="rId4" cstate="print"/>
          <a:srcRect r="18195"/>
          <a:stretch>
            <a:fillRect/>
          </a:stretch>
        </p:blipFill>
        <p:spPr bwMode="auto">
          <a:xfrm>
            <a:off x="6627813" y="3644900"/>
            <a:ext cx="3084512" cy="2341563"/>
          </a:xfrm>
          <a:prstGeom prst="rect">
            <a:avLst/>
          </a:prstGeom>
          <a:noFill/>
          <a:ln w="9525">
            <a:solidFill>
              <a:srgbClr val="00458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898525"/>
            <a:ext cx="9901237" cy="541338"/>
          </a:xfrm>
        </p:spPr>
        <p:txBody>
          <a:bodyPr/>
          <a:lstStyle/>
          <a:p>
            <a:r>
              <a:rPr lang="ru-RU" altLang="ru-RU" sz="2800" smtClean="0"/>
              <a:t>Удаленный контроль производства из любого места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2520950"/>
            <a:ext cx="5670550" cy="3509963"/>
          </a:xfrm>
        </p:spPr>
        <p:txBody>
          <a:bodyPr/>
          <a:lstStyle/>
          <a:p>
            <a:pPr algn="just">
              <a:spcAft>
                <a:spcPts val="1075"/>
              </a:spcAft>
            </a:pPr>
            <a:r>
              <a:rPr lang="ru-RU" altLang="ru-RU" sz="1800" b="1" smtClean="0"/>
              <a:t>Для работы необходим только </a:t>
            </a:r>
            <a:r>
              <a:rPr lang="en-US" altLang="ru-RU" sz="1800" b="1" smtClean="0"/>
              <a:t>Web-</a:t>
            </a:r>
            <a:r>
              <a:rPr lang="ru-RU" altLang="ru-RU" sz="1800" b="1" smtClean="0"/>
              <a:t>браузер</a:t>
            </a:r>
          </a:p>
          <a:p>
            <a:pPr algn="just">
              <a:spcAft>
                <a:spcPts val="1075"/>
              </a:spcAft>
            </a:pPr>
            <a:r>
              <a:rPr lang="ru-RU" altLang="ru-RU" sz="1800" b="1" smtClean="0"/>
              <a:t>Поддержка работы на мобильных устройствах</a:t>
            </a:r>
          </a:p>
          <a:p>
            <a:pPr algn="just">
              <a:spcBef>
                <a:spcPct val="0"/>
              </a:spcBef>
              <a:spcAft>
                <a:spcPts val="1075"/>
              </a:spcAft>
            </a:pPr>
            <a:r>
              <a:rPr lang="ru-RU" altLang="ru-RU" sz="1800" b="1" smtClean="0"/>
              <a:t>Интегрированная система клиентской безопасности</a:t>
            </a:r>
          </a:p>
          <a:p>
            <a:pPr algn="just">
              <a:spcAft>
                <a:spcPts val="1075"/>
              </a:spcAft>
            </a:pPr>
            <a:r>
              <a:rPr lang="ru-RU" altLang="ru-RU" sz="1800" b="1" smtClean="0"/>
              <a:t>Возможность подачи управляющих воздействий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8213725" y="6705600"/>
            <a:ext cx="22939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InfinityWebHMI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6705600"/>
            <a:ext cx="617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350838" y="1384300"/>
            <a:ext cx="98107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9536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ru-RU" sz="2400" i="1"/>
              <a:t>SCADA</a:t>
            </a:r>
            <a:r>
              <a:rPr lang="ru-RU" altLang="ru-RU" sz="2400" i="1"/>
              <a:t>-система у вас в кармане</a:t>
            </a:r>
          </a:p>
        </p:txBody>
      </p:sp>
      <p:pic>
        <p:nvPicPr>
          <p:cNvPr id="13319" name="Picture 11" descr="C:\Users\arler\Desktop\Webserver-Horz.jpg"/>
          <p:cNvPicPr>
            <a:picLocks noChangeAspect="1" noChangeArrowheads="1"/>
          </p:cNvPicPr>
          <p:nvPr/>
        </p:nvPicPr>
        <p:blipFill>
          <a:blip r:embed="rId3" cstate="print"/>
          <a:srcRect l="19562" t="9000" r="20813" b="7001"/>
          <a:stretch>
            <a:fillRect/>
          </a:stretch>
        </p:blipFill>
        <p:spPr bwMode="auto">
          <a:xfrm>
            <a:off x="6561138" y="2655888"/>
            <a:ext cx="382587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54075"/>
            <a:ext cx="9901237" cy="541338"/>
          </a:xfrm>
        </p:spPr>
        <p:txBody>
          <a:bodyPr/>
          <a:lstStyle/>
          <a:p>
            <a:r>
              <a:rPr lang="ru-RU" sz="2800" smtClean="0"/>
              <a:t>Построение трендов, графиков, таблиц</a:t>
            </a:r>
            <a:endParaRPr lang="ru-RU" altLang="ru-RU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206625"/>
            <a:ext cx="5535613" cy="4319588"/>
          </a:xfrm>
        </p:spPr>
        <p:txBody>
          <a:bodyPr/>
          <a:lstStyle/>
          <a:p>
            <a:pPr algn="just">
              <a:spcAft>
                <a:spcPts val="1075"/>
              </a:spcAft>
            </a:pPr>
            <a:r>
              <a:rPr lang="ru-RU" altLang="ru-RU" sz="1800" b="1" dirty="0" smtClean="0"/>
              <a:t>Возможность интегрировать графики в  HMI-интерфейсы</a:t>
            </a:r>
          </a:p>
          <a:p>
            <a:pPr algn="just">
              <a:spcAft>
                <a:spcPts val="1075"/>
              </a:spcAft>
            </a:pPr>
            <a:r>
              <a:rPr lang="ru-RU" altLang="ru-RU" sz="1800" b="1" dirty="0" smtClean="0"/>
              <a:t>Отображение, как исторических, так и оперативных данных</a:t>
            </a:r>
          </a:p>
          <a:p>
            <a:pPr algn="just">
              <a:spcAft>
                <a:spcPts val="1075"/>
              </a:spcAft>
            </a:pPr>
            <a:r>
              <a:rPr lang="ru-RU" altLang="ru-RU" sz="1800" b="1" dirty="0" smtClean="0"/>
              <a:t>Анализ динамики технологического процесса, выявление зависимости изменения параметров друг от друга</a:t>
            </a:r>
          </a:p>
          <a:p>
            <a:pPr algn="just">
              <a:spcAft>
                <a:spcPts val="300"/>
              </a:spcAft>
            </a:pPr>
            <a:r>
              <a:rPr lang="ru-RU" altLang="ru-RU" sz="1800" b="1" dirty="0" smtClean="0"/>
              <a:t>Наглядное представление информации:</a:t>
            </a:r>
          </a:p>
          <a:p>
            <a:pPr lvl="1" algn="just">
              <a:spcBef>
                <a:spcPct val="0"/>
              </a:spcBef>
            </a:pPr>
            <a:r>
              <a:rPr lang="ru-RU" altLang="ru-RU" sz="1800" dirty="0" smtClean="0"/>
              <a:t>Графиками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ts val="300"/>
              </a:spcBef>
            </a:pPr>
            <a:r>
              <a:rPr lang="ru-RU" altLang="ru-RU" sz="1800" dirty="0" smtClean="0"/>
              <a:t>Таблицами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ts val="300"/>
              </a:spcBef>
            </a:pPr>
            <a:r>
              <a:rPr lang="ru-RU" altLang="ru-RU" sz="1800" dirty="0" smtClean="0"/>
              <a:t>В дискретном виде</a:t>
            </a:r>
            <a:r>
              <a:rPr lang="en-US" altLang="ru-RU" sz="1800" dirty="0" smtClean="0"/>
              <a:t>;</a:t>
            </a:r>
            <a:endParaRPr lang="ru-RU" altLang="ru-RU" sz="1800" dirty="0" smtClean="0"/>
          </a:p>
          <a:p>
            <a:pPr lvl="1" algn="just">
              <a:spcBef>
                <a:spcPts val="300"/>
              </a:spcBef>
            </a:pPr>
            <a:r>
              <a:rPr lang="ru-RU" altLang="ru-RU" sz="1800" dirty="0" smtClean="0"/>
              <a:t>Гистограммами</a:t>
            </a:r>
            <a:r>
              <a:rPr lang="en-US" altLang="ru-RU" sz="1800" dirty="0" smtClean="0"/>
              <a:t>.</a:t>
            </a:r>
            <a:endParaRPr lang="ru-RU" altLang="ru-RU" sz="1800" dirty="0" smtClean="0"/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86500" y="1304925"/>
            <a:ext cx="9810750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95363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 altLang="ru-RU" sz="2400" i="1" dirty="0" smtClean="0"/>
              <a:t>Отображение технологических данных в виде графических зависимостей</a:t>
            </a:r>
            <a:endParaRPr lang="ru-RU" altLang="ru-RU" sz="2400" i="1" dirty="0"/>
          </a:p>
        </p:txBody>
      </p:sp>
      <p:sp>
        <p:nvSpPr>
          <p:cNvPr id="15365" name="Text Box 25"/>
          <p:cNvSpPr txBox="1">
            <a:spLocks noChangeArrowheads="1"/>
          </p:cNvSpPr>
          <p:nvPr/>
        </p:nvSpPr>
        <p:spPr bwMode="auto">
          <a:xfrm>
            <a:off x="8542338" y="6632575"/>
            <a:ext cx="21161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defTabSz="1042988"/>
            <a:r>
              <a:rPr lang="en-US" altLang="ru-RU" sz="3200" b="1">
                <a:solidFill>
                  <a:srgbClr val="004378"/>
                </a:solidFill>
              </a:rPr>
              <a:t>InfinityTrends</a:t>
            </a:r>
          </a:p>
        </p:txBody>
      </p:sp>
      <p:pic>
        <p:nvPicPr>
          <p:cNvPr id="15366" name="Picture 26" descr="iTr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588" y="66675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99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744788"/>
            <a:ext cx="3476625" cy="219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9" descr="Pic 6_8_РР_репе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4095750"/>
            <a:ext cx="2835275" cy="168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25717</TotalTime>
  <Words>726</Words>
  <Application>Microsoft Office PowerPoint</Application>
  <PresentationFormat>Произвольный</PresentationFormat>
  <Paragraphs>153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 SCADA Infinity   программный комплекс для разработки и исполнения SCADA-систем</vt:lpstr>
      <vt:lpstr>Полнофункциональная Российская SCADA</vt:lpstr>
      <vt:lpstr>Полноценная функциональность уровня АСУ ТП</vt:lpstr>
      <vt:lpstr>Особенности SCADA Infinity</vt:lpstr>
      <vt:lpstr>Сервер ввода/вывода</vt:lpstr>
      <vt:lpstr>Архивирование истории технологического процесса</vt:lpstr>
      <vt:lpstr>Визуализация технологического процесса</vt:lpstr>
      <vt:lpstr>Удаленный контроль производства из любого места</vt:lpstr>
      <vt:lpstr>Построение трендов, графиков, таблиц</vt:lpstr>
      <vt:lpstr>Отображение сообщений об авариях и событиях</vt:lpstr>
      <vt:lpstr>Формируем отчетность в срок</vt:lpstr>
      <vt:lpstr>Безопасный доступ к данным и функциям управления</vt:lpstr>
      <vt:lpstr>Высокая работоспособность системы</vt:lpstr>
      <vt:lpstr> Работа с территориально-распределенными объектами</vt:lpstr>
      <vt:lpstr> Автоматическое оповещение по E-MAIL и SMS </vt:lpstr>
      <vt:lpstr>Воспроизведение истории процесса</vt:lpstr>
      <vt:lpstr>Единое информационное пространство</vt:lpstr>
      <vt:lpstr>Политика лицензирования</vt:lpstr>
      <vt:lpstr>Слайд 19</vt:lpstr>
    </vt:vector>
  </TitlesOfParts>
  <Company>Web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Makarov Igor</dc:creator>
  <cp:lastModifiedBy>Arlukov</cp:lastModifiedBy>
  <cp:revision>810</cp:revision>
  <dcterms:created xsi:type="dcterms:W3CDTF">2007-02-05T04:34:43Z</dcterms:created>
  <dcterms:modified xsi:type="dcterms:W3CDTF">2017-01-27T05:52:39Z</dcterms:modified>
</cp:coreProperties>
</file>